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0" r:id="rId5"/>
    <p:sldId id="256" r:id="rId6"/>
    <p:sldId id="257" r:id="rId7"/>
    <p:sldId id="281" r:id="rId8"/>
    <p:sldId id="286" r:id="rId9"/>
    <p:sldId id="258" r:id="rId10"/>
    <p:sldId id="261" r:id="rId11"/>
    <p:sldId id="271" r:id="rId12"/>
    <p:sldId id="259" r:id="rId13"/>
    <p:sldId id="272" r:id="rId14"/>
    <p:sldId id="260" r:id="rId15"/>
    <p:sldId id="273" r:id="rId16"/>
    <p:sldId id="263" r:id="rId17"/>
    <p:sldId id="264" r:id="rId18"/>
    <p:sldId id="274" r:id="rId19"/>
    <p:sldId id="275" r:id="rId20"/>
    <p:sldId id="265" r:id="rId21"/>
    <p:sldId id="276" r:id="rId22"/>
    <p:sldId id="277" r:id="rId23"/>
    <p:sldId id="278" r:id="rId24"/>
    <p:sldId id="285" r:id="rId25"/>
    <p:sldId id="282" r:id="rId26"/>
    <p:sldId id="284" r:id="rId27"/>
    <p:sldId id="283" r:id="rId28"/>
    <p:sldId id="267" r:id="rId29"/>
    <p:sldId id="280" r:id="rId30"/>
    <p:sldId id="279" r:id="rId31"/>
    <p:sldId id="26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0042A-AC82-4C10-A814-DBDC8048D0BF}" v="688" dt="2021-11-08T08:52:17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69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2B740-C04B-4128-BCE7-A0F485A7D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057" y="1122363"/>
            <a:ext cx="11490385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03261E-B44E-4061-9C09-6A04E6D64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E198F-8215-499E-8E6A-28A5D12C0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CB5C-C278-4304-A566-656768499B18}" type="datetimeFigureOut">
              <a:rPr lang="en-SG" smtClean="0"/>
              <a:t>8/11/2021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F443B-1F55-4BFD-866A-BEA07BC4E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EA1D2-5A3E-4DEB-8A59-1D52D1E2C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D6B19-767D-472B-A98C-293FD738A0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0962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AD0D7-A1F7-4F86-A276-1A0734FD0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1E73C-3DBE-4596-A243-64C673789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980A2-ED48-4F54-A99A-DBD7D0051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CB5C-C278-4304-A566-656768499B18}" type="datetimeFigureOut">
              <a:rPr lang="en-SG" smtClean="0"/>
              <a:t>8/11/2021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663E0-B5FE-4351-861E-EC554B2C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B8E20-AA67-42A0-8C96-81C6D634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D6B19-767D-472B-A98C-293FD738A0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7428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9D5C58-ED26-4395-91EA-0802F34B3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82F78-CE43-4DA3-98B7-7D1254111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A7C75-BE67-49D7-97E6-32B27EF04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CB5C-C278-4304-A566-656768499B18}" type="datetimeFigureOut">
              <a:rPr lang="en-SG" smtClean="0"/>
              <a:t>8/11/2021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B22B6-D6B4-4784-AA31-29C06BA7D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3EACF-FF08-4F4A-BCA4-9C97E49DF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D6B19-767D-472B-A98C-293FD738A0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2722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1E19-FAF4-47E3-A05C-A1C60997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49" y="269507"/>
            <a:ext cx="11904453" cy="595197"/>
          </a:xfrm>
        </p:spPr>
        <p:txBody>
          <a:bodyPr>
            <a:normAutofit/>
          </a:bodyPr>
          <a:lstStyle>
            <a:lvl1pPr>
              <a:defRPr sz="36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07E53-BEA6-4319-B30B-100B2C435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49" y="964096"/>
            <a:ext cx="11904453" cy="5212867"/>
          </a:xfrm>
        </p:spPr>
        <p:txBody>
          <a:bodyPr/>
          <a:lstStyle>
            <a:lvl1pPr>
              <a:defRPr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06D15-51FB-42BA-8E74-E9B8ECEBE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CB5C-C278-4304-A566-656768499B18}" type="datetimeFigureOut">
              <a:rPr lang="en-SG" smtClean="0"/>
              <a:t>8/11/2021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DAC12-9791-4EA6-87B5-14BC9B68F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71B33-E975-4328-9230-D20CB86D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D6B19-767D-472B-A98C-293FD738A0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5005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B407E-028B-44EC-A73C-ECC3FFE1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F170B-088A-42CE-AA63-456445CEC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B70BA-EE40-4190-877D-C56595845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CB5C-C278-4304-A566-656768499B18}" type="datetimeFigureOut">
              <a:rPr lang="en-SG" smtClean="0"/>
              <a:t>8/11/2021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8DF4D-32FA-4A42-A269-16C8D0CAE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FDAEB-DF7C-4C01-B628-B8783731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D6B19-767D-472B-A98C-293FD738A0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8817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B0CC3-2268-4F39-B4B7-ED46FD84A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84A95-15DB-4AB3-AFA8-F65B83EF6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02AD6-0029-4C33-95E8-8EB0E7F8B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2AC64-ACD7-45B7-8275-92A284659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CB5C-C278-4304-A566-656768499B18}" type="datetimeFigureOut">
              <a:rPr lang="en-SG" smtClean="0"/>
              <a:t>8/11/2021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8A71C-D1D2-4077-AF97-FA670D881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49F7F-BEE1-4361-BF54-6D087C0D5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D6B19-767D-472B-A98C-293FD738A0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3770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38659-3FF8-4A1F-A00E-6EA83DF8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A637F-B9D5-433C-ADC2-8237FD04F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F46187-453B-41BF-B27D-9C97E1BE0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A7CB5F-0550-45C8-8FED-32B33647A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0A2F66-A4DD-4824-B0A4-7A6217A97C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C95732-592A-4F12-BB70-CBEB3CAC4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CB5C-C278-4304-A566-656768499B18}" type="datetimeFigureOut">
              <a:rPr lang="en-SG" smtClean="0"/>
              <a:t>8/11/2021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A3D659-BE17-41BE-AD41-D0C924E5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EAC85A-F6A7-4C42-AADF-D1AED731D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D6B19-767D-472B-A98C-293FD738A0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5590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62849-26B8-4EC9-A4F2-483DD049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59908C-6ADA-48EE-8ECF-5E131AE02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CB5C-C278-4304-A566-656768499B18}" type="datetimeFigureOut">
              <a:rPr lang="en-SG" smtClean="0"/>
              <a:t>8/11/2021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2EC99-E5AB-4E23-AB6C-9B4051FA2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BA51C4-C83E-4C16-8C7E-F21BEEF1B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D6B19-767D-472B-A98C-293FD738A0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5008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CA51A2-FE3C-4E54-A89B-CDE62D31A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CB5C-C278-4304-A566-656768499B18}" type="datetimeFigureOut">
              <a:rPr lang="en-SG" smtClean="0"/>
              <a:t>8/11/2021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1DF2E8-6517-4697-B156-1DB98828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586BF-EE7C-4218-8102-5D3C7F828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D6B19-767D-472B-A98C-293FD738A0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9470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4F7F-FC25-4C26-80C6-E146B2B7E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F3DC6-926F-4983-A1C3-84D3F355A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D9DC9-32C5-4CF1-9DE1-4C016BA6A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6EE04-4D33-433A-AC3A-DF7F41D0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CB5C-C278-4304-A566-656768499B18}" type="datetimeFigureOut">
              <a:rPr lang="en-SG" smtClean="0"/>
              <a:t>8/11/2021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78B55-5291-47AF-B7C8-2BCED753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57D8C-4445-41F0-804C-8F82B1466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D6B19-767D-472B-A98C-293FD738A0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690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E4B5D-16A6-4F71-A0BC-B4DE753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1C120C-B64C-40A8-BB6A-9575104CCB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0EE90-F21D-4BED-8F66-4FDA7744C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FBF68-D10D-495B-8C65-839182C04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CB5C-C278-4304-A566-656768499B18}" type="datetimeFigureOut">
              <a:rPr lang="en-SG" smtClean="0"/>
              <a:t>8/11/2021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F9966-F372-4FAB-B34F-9D07E3DD1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ADB91-7558-4F79-B2CA-3C7D88F15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D6B19-767D-472B-A98C-293FD738A0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3927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7C4ED-FC67-4CE3-8CA5-8F95CDEBF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BE367-9D33-4220-A723-B51AA7A06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4E6CE-FD74-486C-B13D-1672A5B1B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0CB5C-C278-4304-A566-656768499B18}" type="datetimeFigureOut">
              <a:rPr lang="en-SG" smtClean="0"/>
              <a:t>8/11/2021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F6FD5-BB23-4DB0-B00C-24EBBE40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FAD57-F3FF-4682-A88E-013F34AD3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D6B19-767D-472B-A98C-293FD738A0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3880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4D81EA-B071-436D-AAFB-B298A48628A1}"/>
              </a:ext>
            </a:extLst>
          </p:cNvPr>
          <p:cNvSpPr txBox="1"/>
          <p:nvPr/>
        </p:nvSpPr>
        <p:spPr>
          <a:xfrm>
            <a:off x="644436" y="487678"/>
            <a:ext cx="383177" cy="26776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SG" sz="2400"/>
          </a:p>
          <a:p>
            <a:pPr algn="ctr"/>
            <a:endParaRPr lang="en-SG" sz="2400"/>
          </a:p>
          <a:p>
            <a:pPr algn="ctr"/>
            <a:endParaRPr lang="en-SG" sz="2400"/>
          </a:p>
          <a:p>
            <a:pPr algn="ctr"/>
            <a:r>
              <a:rPr lang="en-SG" sz="2400" b="1"/>
              <a:t>x</a:t>
            </a:r>
          </a:p>
          <a:p>
            <a:pPr algn="ctr"/>
            <a:endParaRPr lang="en-SG" sz="2400"/>
          </a:p>
          <a:p>
            <a:pPr algn="ctr"/>
            <a:endParaRPr lang="en-SG" sz="2400"/>
          </a:p>
          <a:p>
            <a:pPr algn="ctr"/>
            <a:endParaRPr lang="en-SG" sz="2400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AFE4DCFE-74D9-46BB-9E35-6B1F16D94026}"/>
              </a:ext>
            </a:extLst>
          </p:cNvPr>
          <p:cNvSpPr/>
          <p:nvPr/>
        </p:nvSpPr>
        <p:spPr>
          <a:xfrm rot="5400000">
            <a:off x="517570" y="1070332"/>
            <a:ext cx="2678400" cy="1511604"/>
          </a:xfrm>
          <a:prstGeom prst="trapezoid">
            <a:avLst>
              <a:gd name="adj" fmla="val 5495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2E2915-0D50-476A-9179-8B2DC89ED22B}"/>
                  </a:ext>
                </a:extLst>
              </p:cNvPr>
              <p:cNvSpPr txBox="1"/>
              <p:nvPr/>
            </p:nvSpPr>
            <p:spPr>
              <a:xfrm>
                <a:off x="2685928" y="1347089"/>
                <a:ext cx="383177" cy="46166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400" b="0" i="0" smtClean="0">
                          <a:latin typeface="Cambria Math" panose="02040503050406030204" pitchFamily="18" charset="0"/>
                        </a:rPr>
                        <m:t>μ</m:t>
                      </m:r>
                    </m:oMath>
                  </m:oMathPara>
                </a14:m>
                <a:endParaRPr lang="en-SG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2E2915-0D50-476A-9179-8B2DC89ED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928" y="1347089"/>
                <a:ext cx="383177" cy="461665"/>
              </a:xfrm>
              <a:prstGeom prst="rect">
                <a:avLst/>
              </a:prstGeom>
              <a:blipFill>
                <a:blip r:embed="rId2"/>
                <a:stretch>
                  <a:fillRect l="-6250" b="-641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155ED5-0642-4F60-BA3F-2510A99D4013}"/>
                  </a:ext>
                </a:extLst>
              </p:cNvPr>
              <p:cNvSpPr txBox="1"/>
              <p:nvPr/>
            </p:nvSpPr>
            <p:spPr>
              <a:xfrm>
                <a:off x="2685927" y="1852261"/>
                <a:ext cx="383177" cy="46166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400" b="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SG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155ED5-0642-4F60-BA3F-2510A99D4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927" y="1852261"/>
                <a:ext cx="38317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B5FDA0-9CAE-4E2B-A3FD-042802D80F41}"/>
              </a:ext>
            </a:extLst>
          </p:cNvPr>
          <p:cNvCxnSpPr>
            <a:cxnSpLocks/>
          </p:cNvCxnSpPr>
          <p:nvPr/>
        </p:nvCxnSpPr>
        <p:spPr>
          <a:xfrm>
            <a:off x="3169921" y="1843552"/>
            <a:ext cx="5747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EA7E37-ED9B-41F6-85BF-FE066D42A3F6}"/>
              </a:ext>
            </a:extLst>
          </p:cNvPr>
          <p:cNvSpPr txBox="1"/>
          <p:nvPr/>
        </p:nvSpPr>
        <p:spPr>
          <a:xfrm>
            <a:off x="3849188" y="1627436"/>
            <a:ext cx="383177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z</a:t>
            </a: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123202B9-59CB-4DE6-B710-6FAA8D036613}"/>
              </a:ext>
            </a:extLst>
          </p:cNvPr>
          <p:cNvSpPr/>
          <p:nvPr/>
        </p:nvSpPr>
        <p:spPr>
          <a:xfrm rot="5400000" flipV="1">
            <a:off x="3709928" y="1096459"/>
            <a:ext cx="2678400" cy="1511605"/>
          </a:xfrm>
          <a:prstGeom prst="trapezoid">
            <a:avLst>
              <a:gd name="adj" fmla="val 7281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A47BB7-1A09-42C1-BC56-F5275180A371}"/>
              </a:ext>
            </a:extLst>
          </p:cNvPr>
          <p:cNvSpPr txBox="1"/>
          <p:nvPr/>
        </p:nvSpPr>
        <p:spPr>
          <a:xfrm>
            <a:off x="7036523" y="513433"/>
            <a:ext cx="383177" cy="26776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SG" sz="2400"/>
          </a:p>
          <a:p>
            <a:pPr algn="ctr"/>
            <a:endParaRPr lang="en-SG" sz="2400"/>
          </a:p>
          <a:p>
            <a:pPr algn="ctr"/>
            <a:endParaRPr lang="en-SG" sz="2400"/>
          </a:p>
          <a:p>
            <a:pPr algn="ctr"/>
            <a:r>
              <a:rPr lang="en-SG" sz="2400" b="1"/>
              <a:t>x</a:t>
            </a:r>
          </a:p>
          <a:p>
            <a:pPr algn="ctr"/>
            <a:endParaRPr lang="en-SG" sz="2400"/>
          </a:p>
          <a:p>
            <a:pPr algn="ctr"/>
            <a:endParaRPr lang="en-SG" sz="2400"/>
          </a:p>
          <a:p>
            <a:pPr algn="ctr"/>
            <a:endParaRPr lang="en-SG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09A5F4-B4C0-4790-949B-5B0737382FBA}"/>
              </a:ext>
            </a:extLst>
          </p:cNvPr>
          <p:cNvSpPr txBox="1"/>
          <p:nvPr/>
        </p:nvSpPr>
        <p:spPr>
          <a:xfrm>
            <a:off x="1347723" y="1621428"/>
            <a:ext cx="101809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q</a:t>
            </a:r>
            <a:r>
              <a:rPr lang="en-SG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</a:t>
            </a:r>
            <a:r>
              <a:rPr lang="en-SG" sz="24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z</a:t>
            </a:r>
            <a:r>
              <a:rPr lang="en-SG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|</a:t>
            </a:r>
            <a:r>
              <a:rPr lang="en-SG" sz="24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x</a:t>
            </a:r>
            <a:r>
              <a:rPr lang="en-SG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6D7503-6DFC-41E5-A603-3FE2C6425327}"/>
              </a:ext>
            </a:extLst>
          </p:cNvPr>
          <p:cNvSpPr txBox="1"/>
          <p:nvPr/>
        </p:nvSpPr>
        <p:spPr>
          <a:xfrm>
            <a:off x="4524769" y="1621428"/>
            <a:ext cx="101809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</a:t>
            </a:r>
            <a:r>
              <a:rPr lang="en-SG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</a:t>
            </a:r>
            <a:r>
              <a:rPr lang="en-SG" sz="24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x</a:t>
            </a:r>
            <a:r>
              <a:rPr lang="en-SG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|</a:t>
            </a:r>
            <a:r>
              <a:rPr lang="en-SG" sz="24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z</a:t>
            </a:r>
            <a:r>
              <a:rPr lang="en-SG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C068D-2C94-406B-A768-B2BF3CF0C779}"/>
              </a:ext>
            </a:extLst>
          </p:cNvPr>
          <p:cNvSpPr txBox="1"/>
          <p:nvPr/>
        </p:nvSpPr>
        <p:spPr>
          <a:xfrm>
            <a:off x="644436" y="3667284"/>
            <a:ext cx="383177" cy="216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SG" sz="2400"/>
          </a:p>
          <a:p>
            <a:pPr algn="ctr"/>
            <a:endParaRPr lang="en-SG" sz="2400" b="1"/>
          </a:p>
          <a:p>
            <a:pPr algn="ctr"/>
            <a:r>
              <a:rPr lang="en-SG" sz="2400" b="1"/>
              <a:t>x</a:t>
            </a:r>
          </a:p>
          <a:p>
            <a:pPr algn="ctr"/>
            <a:endParaRPr lang="en-SG" sz="2400"/>
          </a:p>
          <a:p>
            <a:pPr algn="ctr"/>
            <a:endParaRPr lang="en-SG" sz="2400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C6EB0AEC-4217-4345-8D5C-EF7DBDFBFA9C}"/>
              </a:ext>
            </a:extLst>
          </p:cNvPr>
          <p:cNvSpPr/>
          <p:nvPr/>
        </p:nvSpPr>
        <p:spPr>
          <a:xfrm rot="5400000">
            <a:off x="517571" y="4249938"/>
            <a:ext cx="2678400" cy="1511604"/>
          </a:xfrm>
          <a:prstGeom prst="trapezoid">
            <a:avLst>
              <a:gd name="adj" fmla="val 5495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51A26F-7A98-4D4D-AA9C-F589D2E0EB77}"/>
                  </a:ext>
                </a:extLst>
              </p:cNvPr>
              <p:cNvSpPr txBox="1"/>
              <p:nvPr/>
            </p:nvSpPr>
            <p:spPr>
              <a:xfrm>
                <a:off x="2685929" y="4526695"/>
                <a:ext cx="383177" cy="46166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400" b="0" i="0" smtClean="0">
                          <a:latin typeface="Cambria Math" panose="02040503050406030204" pitchFamily="18" charset="0"/>
                        </a:rPr>
                        <m:t>μ</m:t>
                      </m:r>
                    </m:oMath>
                  </m:oMathPara>
                </a14:m>
                <a:endParaRPr lang="en-SG" sz="24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51A26F-7A98-4D4D-AA9C-F589D2E0E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929" y="4526695"/>
                <a:ext cx="383177" cy="461665"/>
              </a:xfrm>
              <a:prstGeom prst="rect">
                <a:avLst/>
              </a:prstGeom>
              <a:blipFill>
                <a:blip r:embed="rId4"/>
                <a:stretch>
                  <a:fillRect l="-6250" b="-77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87E5A8-714A-4627-8166-89B5226033E7}"/>
                  </a:ext>
                </a:extLst>
              </p:cNvPr>
              <p:cNvSpPr txBox="1"/>
              <p:nvPr/>
            </p:nvSpPr>
            <p:spPr>
              <a:xfrm>
                <a:off x="2685928" y="5031867"/>
                <a:ext cx="383177" cy="46166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400" b="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SG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87E5A8-714A-4627-8166-89B52260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928" y="5031867"/>
                <a:ext cx="38317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56A564-D9C2-45DE-B775-4C00A40B3277}"/>
              </a:ext>
            </a:extLst>
          </p:cNvPr>
          <p:cNvCxnSpPr>
            <a:cxnSpLocks/>
          </p:cNvCxnSpPr>
          <p:nvPr/>
        </p:nvCxnSpPr>
        <p:spPr>
          <a:xfrm>
            <a:off x="3169922" y="5023158"/>
            <a:ext cx="5747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828F88D-962E-4312-BC44-2E37D016D076}"/>
              </a:ext>
            </a:extLst>
          </p:cNvPr>
          <p:cNvSpPr txBox="1"/>
          <p:nvPr/>
        </p:nvSpPr>
        <p:spPr>
          <a:xfrm>
            <a:off x="3849189" y="4545780"/>
            <a:ext cx="383177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z</a:t>
            </a:r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596225DD-3B30-437F-8108-5EC2DD671828}"/>
              </a:ext>
            </a:extLst>
          </p:cNvPr>
          <p:cNvSpPr/>
          <p:nvPr/>
        </p:nvSpPr>
        <p:spPr>
          <a:xfrm rot="5400000" flipV="1">
            <a:off x="3709929" y="4276065"/>
            <a:ext cx="2678400" cy="1511605"/>
          </a:xfrm>
          <a:prstGeom prst="trapezoid">
            <a:avLst>
              <a:gd name="adj" fmla="val 5611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700385-19C0-45A6-A912-0858B781AC98}"/>
              </a:ext>
            </a:extLst>
          </p:cNvPr>
          <p:cNvSpPr txBox="1"/>
          <p:nvPr/>
        </p:nvSpPr>
        <p:spPr>
          <a:xfrm>
            <a:off x="5878282" y="3693039"/>
            <a:ext cx="383177" cy="26776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SG" sz="2400"/>
          </a:p>
          <a:p>
            <a:pPr algn="ctr"/>
            <a:endParaRPr lang="en-SG" sz="2400"/>
          </a:p>
          <a:p>
            <a:pPr algn="ctr"/>
            <a:endParaRPr lang="en-SG" sz="2400"/>
          </a:p>
          <a:p>
            <a:pPr algn="ctr"/>
            <a:r>
              <a:rPr lang="en-SG" sz="2400" b="1"/>
              <a:t>x</a:t>
            </a:r>
          </a:p>
          <a:p>
            <a:pPr algn="ctr"/>
            <a:endParaRPr lang="en-SG" sz="2400"/>
          </a:p>
          <a:p>
            <a:pPr algn="ctr"/>
            <a:endParaRPr lang="en-SG" sz="2400"/>
          </a:p>
          <a:p>
            <a:pPr algn="ctr"/>
            <a:endParaRPr lang="en-SG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87E75C-49AF-4FC8-BED0-5A00152E7990}"/>
              </a:ext>
            </a:extLst>
          </p:cNvPr>
          <p:cNvSpPr txBox="1"/>
          <p:nvPr/>
        </p:nvSpPr>
        <p:spPr>
          <a:xfrm>
            <a:off x="1224345" y="4801034"/>
            <a:ext cx="12648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q</a:t>
            </a:r>
            <a:r>
              <a:rPr lang="en-SG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</a:t>
            </a:r>
            <a:r>
              <a:rPr lang="en-SG" sz="24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z</a:t>
            </a:r>
            <a:r>
              <a:rPr lang="en-SG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|</a:t>
            </a:r>
            <a:r>
              <a:rPr lang="en-SG" sz="24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x,y</a:t>
            </a:r>
            <a:r>
              <a:rPr lang="en-SG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85E6F1-ED18-4D1B-ABD2-DDCE392A24D2}"/>
              </a:ext>
            </a:extLst>
          </p:cNvPr>
          <p:cNvSpPr txBox="1"/>
          <p:nvPr/>
        </p:nvSpPr>
        <p:spPr>
          <a:xfrm>
            <a:off x="4434060" y="4801034"/>
            <a:ext cx="12301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</a:t>
            </a:r>
            <a:r>
              <a:rPr lang="en-SG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</a:t>
            </a:r>
            <a:r>
              <a:rPr lang="en-SG" sz="24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x</a:t>
            </a:r>
            <a:r>
              <a:rPr lang="en-SG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|</a:t>
            </a:r>
            <a:r>
              <a:rPr lang="en-SG" sz="24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z,y</a:t>
            </a:r>
            <a:r>
              <a:rPr lang="en-SG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7839DD-8DD6-49A5-8DB7-B5202FD61BA6}"/>
              </a:ext>
            </a:extLst>
          </p:cNvPr>
          <p:cNvSpPr txBox="1"/>
          <p:nvPr/>
        </p:nvSpPr>
        <p:spPr>
          <a:xfrm>
            <a:off x="644436" y="5882530"/>
            <a:ext cx="38317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59FC4E-AA47-4F77-99E5-EBC0D8C40792}"/>
              </a:ext>
            </a:extLst>
          </p:cNvPr>
          <p:cNvSpPr txBox="1"/>
          <p:nvPr/>
        </p:nvSpPr>
        <p:spPr>
          <a:xfrm>
            <a:off x="3849188" y="5049336"/>
            <a:ext cx="38317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5659C7B-E8E2-44DB-A1C0-79468DF38F4C}"/>
                  </a:ext>
                </a:extLst>
              </p:cNvPr>
              <p:cNvSpPr txBox="1"/>
              <p:nvPr/>
            </p:nvSpPr>
            <p:spPr>
              <a:xfrm>
                <a:off x="8606577" y="513060"/>
                <a:ext cx="383177" cy="1314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SG" sz="2400" b="0" i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400" b="0" i="0" smtClean="0">
                          <a:latin typeface="Cambria Math" panose="02040503050406030204" pitchFamily="18" charset="0"/>
                        </a:rPr>
                        <m:t>μ</m:t>
                      </m:r>
                    </m:oMath>
                  </m:oMathPara>
                </a14:m>
                <a:endParaRPr lang="en-SG" sz="2400"/>
              </a:p>
              <a:p>
                <a:pPr algn="ctr"/>
                <a:endParaRPr lang="en-SG" sz="24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5659C7B-E8E2-44DB-A1C0-79468DF38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577" y="513060"/>
                <a:ext cx="383177" cy="1314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D31236-0D4F-4C93-83BE-EE1A4093E70B}"/>
                  </a:ext>
                </a:extLst>
              </p:cNvPr>
              <p:cNvSpPr txBox="1"/>
              <p:nvPr/>
            </p:nvSpPr>
            <p:spPr>
              <a:xfrm>
                <a:off x="8606577" y="1860968"/>
                <a:ext cx="383177" cy="1332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SG" sz="2400" b="0" i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400" b="0" i="0" smtClean="0"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SG" sz="2400"/>
              </a:p>
              <a:p>
                <a:pPr algn="ctr"/>
                <a:endParaRPr lang="en-SG" sz="24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D31236-0D4F-4C93-83BE-EE1A4093E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577" y="1860968"/>
                <a:ext cx="383177" cy="133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D1C934-6670-4588-BE71-178E948C7BE4}"/>
              </a:ext>
            </a:extLst>
          </p:cNvPr>
          <p:cNvCxnSpPr>
            <a:cxnSpLocks/>
          </p:cNvCxnSpPr>
          <p:nvPr/>
        </p:nvCxnSpPr>
        <p:spPr>
          <a:xfrm>
            <a:off x="6365961" y="1843551"/>
            <a:ext cx="5747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69D1178-F5A4-485B-ACAF-B020E16C74C7}"/>
                  </a:ext>
                </a:extLst>
              </p:cNvPr>
              <p:cNvSpPr txBox="1"/>
              <p:nvPr/>
            </p:nvSpPr>
            <p:spPr>
              <a:xfrm>
                <a:off x="5880643" y="2327089"/>
                <a:ext cx="383177" cy="864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400" b="0" i="0" smtClean="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SG" sz="2400"/>
              </a:p>
              <a:p>
                <a:pPr algn="ctr"/>
                <a:endParaRPr lang="en-SG" sz="24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69D1178-F5A4-485B-ACAF-B020E16C7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643" y="2327089"/>
                <a:ext cx="383177" cy="864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D797084-F317-4C25-B8FC-72058B32345F}"/>
                  </a:ext>
                </a:extLst>
              </p:cNvPr>
              <p:cNvSpPr txBox="1"/>
              <p:nvPr/>
            </p:nvSpPr>
            <p:spPr>
              <a:xfrm>
                <a:off x="5880643" y="522059"/>
                <a:ext cx="383177" cy="83099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400" b="0" i="0" smtClean="0">
                          <a:latin typeface="Cambria Math" panose="02040503050406030204" pitchFamily="18" charset="0"/>
                        </a:rPr>
                        <m:t>μ</m:t>
                      </m:r>
                    </m:oMath>
                  </m:oMathPara>
                </a14:m>
                <a:endParaRPr lang="en-SG" sz="2400"/>
              </a:p>
              <a:p>
                <a:pPr algn="ctr"/>
                <a:endParaRPr lang="en-SG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D797084-F317-4C25-B8FC-72058B323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643" y="522059"/>
                <a:ext cx="383177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633950-174C-43B1-999C-187DE00B0A37}"/>
                  </a:ext>
                </a:extLst>
              </p:cNvPr>
              <p:cNvSpPr txBox="1"/>
              <p:nvPr/>
            </p:nvSpPr>
            <p:spPr>
              <a:xfrm>
                <a:off x="5880643" y="1408073"/>
                <a:ext cx="383177" cy="864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400" b="0" i="0" smtClean="0"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SG" sz="2400"/>
              </a:p>
              <a:p>
                <a:pPr algn="ctr"/>
                <a:endParaRPr lang="en-SG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633950-174C-43B1-999C-187DE00B0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643" y="1408073"/>
                <a:ext cx="383177" cy="864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7540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01D41-47A3-4852-ADA2-FB8783068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/>
              <a:t>Vanilla VAEs capture cellular heterogeneity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BA94F-965D-499D-A4A2-FE0A570A7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/>
              <a:t>Exploring the latent space </a:t>
            </a:r>
            <a:r>
              <a:rPr lang="en-SG" b="1"/>
              <a:t>z</a:t>
            </a:r>
            <a:r>
              <a:rPr lang="en-SG"/>
              <a:t> - UMAP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9FF65-29EA-4326-9272-F8AD9F2BB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40" y="1692003"/>
            <a:ext cx="10252680" cy="511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B110BB-12D2-4077-9121-C8090D100ED9}"/>
              </a:ext>
            </a:extLst>
          </p:cNvPr>
          <p:cNvSpPr txBox="1"/>
          <p:nvPr/>
        </p:nvSpPr>
        <p:spPr>
          <a:xfrm>
            <a:off x="7140275" y="1425561"/>
            <a:ext cx="257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Ground truth labels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6A2E0-5785-4A61-A9B0-ED42AB86301D}"/>
              </a:ext>
            </a:extLst>
          </p:cNvPr>
          <p:cNvSpPr txBox="1"/>
          <p:nvPr/>
        </p:nvSpPr>
        <p:spPr>
          <a:xfrm>
            <a:off x="2481245" y="1425561"/>
            <a:ext cx="196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Leiden clusters</a:t>
            </a:r>
          </a:p>
        </p:txBody>
      </p:sp>
    </p:spTree>
    <p:extLst>
      <p:ext uri="{BB962C8B-B14F-4D97-AF65-F5344CB8AC3E}">
        <p14:creationId xmlns:p14="http://schemas.microsoft.com/office/powerpoint/2010/main" val="2504232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97BEC-AA38-4D9E-954B-B761AAB0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/>
              <a:t>Conditional VAEs (CVAEs)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298EA-8C7E-4122-BBBA-DCBF12AB7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/>
              <a:t>Back to the objective: how does expression depend on spatial neighborhood?</a:t>
            </a:r>
          </a:p>
          <a:p>
            <a:r>
              <a:rPr lang="en-SG"/>
              <a:t>Formulate this probabilistically: </a:t>
            </a:r>
            <a:r>
              <a:rPr lang="en-SG" i="1"/>
              <a:t>p</a:t>
            </a:r>
            <a:r>
              <a:rPr lang="en-SG"/>
              <a:t>(</a:t>
            </a:r>
            <a:r>
              <a:rPr lang="en-SG" b="1"/>
              <a:t>x</a:t>
            </a:r>
            <a:r>
              <a:rPr lang="en-SG"/>
              <a:t>|</a:t>
            </a:r>
            <a:r>
              <a:rPr lang="en-SG" b="1"/>
              <a:t>y</a:t>
            </a:r>
            <a:r>
              <a:rPr lang="en-SG"/>
              <a:t>)</a:t>
            </a:r>
          </a:p>
          <a:p>
            <a:r>
              <a:rPr lang="en-SG"/>
              <a:t>Inference with CVAEs</a:t>
            </a:r>
          </a:p>
        </p:txBody>
      </p:sp>
    </p:spTree>
    <p:extLst>
      <p:ext uri="{BB962C8B-B14F-4D97-AF65-F5344CB8AC3E}">
        <p14:creationId xmlns:p14="http://schemas.microsoft.com/office/powerpoint/2010/main" val="904573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97BEC-AA38-4D9E-954B-B761AAB0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/>
              <a:t>Conditional VAEs (CVAEs)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298EA-8C7E-4122-BBBA-DCBF12AB7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/>
              <a:t>Inputs to the encoder and decoder are conditioned by an input </a:t>
            </a:r>
            <a:r>
              <a:rPr lang="en-SG" b="1"/>
              <a:t>y</a:t>
            </a:r>
          </a:p>
          <a:p>
            <a:r>
              <a:rPr lang="en-SG"/>
              <a:t>E.g. </a:t>
            </a:r>
            <a:r>
              <a:rPr lang="en-SG" b="1"/>
              <a:t>y</a:t>
            </a:r>
            <a:r>
              <a:rPr lang="en-SG"/>
              <a:t>: cell type labels, spatial neighbors</a:t>
            </a:r>
          </a:p>
          <a:p>
            <a:r>
              <a:rPr lang="en-SG"/>
              <a:t>How to encode?</a:t>
            </a:r>
          </a:p>
          <a:p>
            <a:r>
              <a:rPr lang="en-SG"/>
              <a:t>Categorical cell type label: one-hot [0,0,1,...,0,0]</a:t>
            </a:r>
          </a:p>
          <a:p>
            <a:r>
              <a:rPr lang="en-SG"/>
              <a:t>Spatial neighborhood?</a:t>
            </a:r>
          </a:p>
          <a:p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7FC9C3-59E7-48F9-9236-824510D2E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740" y="2976004"/>
            <a:ext cx="7320679" cy="367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6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B7CBF-620F-4475-BF03-DA38A2DC2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/>
              <a:t>CVAE conditioned on spatial neighbors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2F17DA-8FB9-4E08-838A-B262F4271B98}"/>
              </a:ext>
            </a:extLst>
          </p:cNvPr>
          <p:cNvSpPr/>
          <p:nvPr/>
        </p:nvSpPr>
        <p:spPr>
          <a:xfrm>
            <a:off x="1178560" y="1849120"/>
            <a:ext cx="180000" cy="1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ACF9FF-5B3E-4392-BE5B-0AB06D2A1512}"/>
              </a:ext>
            </a:extLst>
          </p:cNvPr>
          <p:cNvSpPr/>
          <p:nvPr/>
        </p:nvSpPr>
        <p:spPr>
          <a:xfrm>
            <a:off x="895520" y="2194560"/>
            <a:ext cx="180000" cy="1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9CCE11-8D22-4244-887B-386276B87B0A}"/>
              </a:ext>
            </a:extLst>
          </p:cNvPr>
          <p:cNvSpPr/>
          <p:nvPr/>
        </p:nvSpPr>
        <p:spPr>
          <a:xfrm>
            <a:off x="1908640" y="1856400"/>
            <a:ext cx="180000" cy="1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BB4DE5-9D37-4C3C-9CE7-9358818C32B4}"/>
              </a:ext>
            </a:extLst>
          </p:cNvPr>
          <p:cNvSpPr/>
          <p:nvPr/>
        </p:nvSpPr>
        <p:spPr>
          <a:xfrm>
            <a:off x="2161200" y="2374560"/>
            <a:ext cx="180000" cy="1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34B2BA-6F93-4E6C-A81A-D4B26B5FE576}"/>
              </a:ext>
            </a:extLst>
          </p:cNvPr>
          <p:cNvSpPr/>
          <p:nvPr/>
        </p:nvSpPr>
        <p:spPr>
          <a:xfrm>
            <a:off x="1526920" y="2734044"/>
            <a:ext cx="180000" cy="1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27D43F-4070-46CC-9896-1B41F7F24134}"/>
              </a:ext>
            </a:extLst>
          </p:cNvPr>
          <p:cNvSpPr/>
          <p:nvPr/>
        </p:nvSpPr>
        <p:spPr>
          <a:xfrm>
            <a:off x="1528360" y="2104560"/>
            <a:ext cx="180000" cy="18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68EC9B-F64C-49D4-9178-9BB01C5FC032}"/>
              </a:ext>
            </a:extLst>
          </p:cNvPr>
          <p:cNvSpPr txBox="1"/>
          <p:nvPr/>
        </p:nvSpPr>
        <p:spPr>
          <a:xfrm>
            <a:off x="200200" y="1134189"/>
            <a:ext cx="3579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1. Select </a:t>
            </a:r>
            <a:r>
              <a:rPr lang="en-SG" sz="22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</a:t>
            </a:r>
            <a:r>
              <a:rPr lang="en-SG" sz="2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nearest neighbors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69F18-0B8A-4958-90BF-E8ACC366D8DB}"/>
              </a:ext>
            </a:extLst>
          </p:cNvPr>
          <p:cNvSpPr txBox="1"/>
          <p:nvPr/>
        </p:nvSpPr>
        <p:spPr>
          <a:xfrm>
            <a:off x="4072720" y="1151203"/>
            <a:ext cx="63006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2. Merge neighbor expression to obtain context </a:t>
            </a:r>
            <a:r>
              <a:rPr lang="en-SG" sz="22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</a:t>
            </a:r>
          </a:p>
        </p:txBody>
      </p:sp>
      <p:pic>
        <p:nvPicPr>
          <p:cNvPr id="1026" name="Picture 2" descr="Square Bracket Icons - Download Free Vector Icons | Noun Project">
            <a:extLst>
              <a:ext uri="{FF2B5EF4-FFF2-40B4-BE49-F238E27FC236}">
                <a16:creationId xmlns:a16="http://schemas.microsoft.com/office/drawing/2014/main" id="{956A555B-51DF-4F2B-AFF8-F90E138AC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440" y="1499705"/>
            <a:ext cx="211074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6BD8B0-F28C-48AD-8785-8392ABA226FD}"/>
              </a:ext>
            </a:extLst>
          </p:cNvPr>
          <p:cNvSpPr txBox="1"/>
          <p:nvPr/>
        </p:nvSpPr>
        <p:spPr>
          <a:xfrm>
            <a:off x="7305490" y="1570836"/>
            <a:ext cx="2946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C6B69E-176B-4580-A016-F733AD4DA9AA}"/>
              </a:ext>
            </a:extLst>
          </p:cNvPr>
          <p:cNvSpPr/>
          <p:nvPr/>
        </p:nvSpPr>
        <p:spPr>
          <a:xfrm>
            <a:off x="1268560" y="2422819"/>
            <a:ext cx="180000" cy="1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0312CC-FEFB-41E3-898D-30BD63E7B717}"/>
              </a:ext>
            </a:extLst>
          </p:cNvPr>
          <p:cNvSpPr/>
          <p:nvPr/>
        </p:nvSpPr>
        <p:spPr>
          <a:xfrm>
            <a:off x="2383960" y="2117376"/>
            <a:ext cx="180000" cy="1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B54CA2-5C81-4184-B0CA-68D18F6A57D1}"/>
              </a:ext>
            </a:extLst>
          </p:cNvPr>
          <p:cNvGrpSpPr/>
          <p:nvPr/>
        </p:nvGrpSpPr>
        <p:grpSpPr>
          <a:xfrm>
            <a:off x="4694380" y="1521125"/>
            <a:ext cx="1387940" cy="1905000"/>
            <a:chOff x="4381500" y="3192550"/>
            <a:chExt cx="1387940" cy="1905000"/>
          </a:xfrm>
        </p:grpSpPr>
        <p:pic>
          <p:nvPicPr>
            <p:cNvPr id="23" name="Picture 2" descr="Square Bracket Icons - Download Free Vector Icons | Noun Project">
              <a:extLst>
                <a:ext uri="{FF2B5EF4-FFF2-40B4-BE49-F238E27FC236}">
                  <a16:creationId xmlns:a16="http://schemas.microsoft.com/office/drawing/2014/main" id="{7A5C11BB-35E4-4935-8DA7-6B5C8987C7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244"/>
            <a:stretch/>
          </p:blipFill>
          <p:spPr bwMode="auto">
            <a:xfrm>
              <a:off x="4381500" y="3192550"/>
              <a:ext cx="138794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Square Bracket Icons - Download Free Vector Icons | Noun Project">
              <a:extLst>
                <a:ext uri="{FF2B5EF4-FFF2-40B4-BE49-F238E27FC236}">
                  <a16:creationId xmlns:a16="http://schemas.microsoft.com/office/drawing/2014/main" id="{4A7A659F-7467-452D-8FCE-30CBF6430A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39" t="13096" r="12446" b="13721"/>
            <a:stretch/>
          </p:blipFill>
          <p:spPr bwMode="auto">
            <a:xfrm>
              <a:off x="4675420" y="3442042"/>
              <a:ext cx="760180" cy="1394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8D820FC-0541-4632-99A6-F5CD9583CD52}"/>
              </a:ext>
            </a:extLst>
          </p:cNvPr>
          <p:cNvSpPr txBox="1"/>
          <p:nvPr/>
        </p:nvSpPr>
        <p:spPr>
          <a:xfrm>
            <a:off x="5169485" y="1545766"/>
            <a:ext cx="2946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66D607-402A-4062-A40D-97FD2A235843}"/>
              </a:ext>
            </a:extLst>
          </p:cNvPr>
          <p:cNvSpPr txBox="1"/>
          <p:nvPr/>
        </p:nvSpPr>
        <p:spPr>
          <a:xfrm>
            <a:off x="4033080" y="2182098"/>
            <a:ext cx="927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x</a:t>
            </a:r>
            <a:r>
              <a:rPr lang="en-SG" sz="22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= 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8E2B613-262E-446D-A33D-1B5E8310D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787" y="4127703"/>
            <a:ext cx="4988578" cy="250686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FDA4018-3F00-4E96-A504-BBA38AB09891}"/>
              </a:ext>
            </a:extLst>
          </p:cNvPr>
          <p:cNvSpPr txBox="1"/>
          <p:nvPr/>
        </p:nvSpPr>
        <p:spPr>
          <a:xfrm>
            <a:off x="200200" y="3410412"/>
            <a:ext cx="3433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3. Resolve incompatible </a:t>
            </a:r>
            <a:br>
              <a:rPr lang="en-SG" sz="2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SG" sz="2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  dimensions by replicating</a:t>
            </a:r>
          </a:p>
          <a:p>
            <a:r>
              <a:rPr lang="en-SG" sz="2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  own expression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AA5967-DEDA-475E-94B2-07899C6C57AC}"/>
              </a:ext>
            </a:extLst>
          </p:cNvPr>
          <p:cNvSpPr txBox="1"/>
          <p:nvPr/>
        </p:nvSpPr>
        <p:spPr>
          <a:xfrm>
            <a:off x="5885358" y="2182098"/>
            <a:ext cx="927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</a:t>
            </a:r>
            <a:r>
              <a:rPr lang="en-SG" sz="22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= g</a:t>
            </a:r>
          </a:p>
        </p:txBody>
      </p:sp>
      <p:pic>
        <p:nvPicPr>
          <p:cNvPr id="30" name="Picture 2" descr="Square Bracket Icons - Download Free Vector Icons | Noun Project">
            <a:extLst>
              <a:ext uri="{FF2B5EF4-FFF2-40B4-BE49-F238E27FC236}">
                <a16:creationId xmlns:a16="http://schemas.microsoft.com/office/drawing/2014/main" id="{9B3E545F-88D1-4982-83C6-5258CEEAA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60" y="4465176"/>
            <a:ext cx="211074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252A881-1533-45E3-8FA4-B708DC00809B}"/>
              </a:ext>
            </a:extLst>
          </p:cNvPr>
          <p:cNvSpPr txBox="1"/>
          <p:nvPr/>
        </p:nvSpPr>
        <p:spPr>
          <a:xfrm>
            <a:off x="1267461" y="4536307"/>
            <a:ext cx="8414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 x </a:t>
            </a:r>
            <a:r>
              <a:rPr lang="en-SG" sz="22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21E67A-DA16-4E1B-9CA7-B9C4F96A8D2E}"/>
              </a:ext>
            </a:extLst>
          </p:cNvPr>
          <p:cNvSpPr txBox="1"/>
          <p:nvPr/>
        </p:nvSpPr>
        <p:spPr>
          <a:xfrm>
            <a:off x="102078" y="5147569"/>
            <a:ext cx="927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x</a:t>
            </a:r>
            <a:r>
              <a:rPr lang="en-SG" sz="22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= g</a:t>
            </a:r>
          </a:p>
        </p:txBody>
      </p:sp>
      <p:pic>
        <p:nvPicPr>
          <p:cNvPr id="41" name="Picture 2" descr="Square Bracket Icons - Download Free Vector Icons | Noun Project">
            <a:extLst>
              <a:ext uri="{FF2B5EF4-FFF2-40B4-BE49-F238E27FC236}">
                <a16:creationId xmlns:a16="http://schemas.microsoft.com/office/drawing/2014/main" id="{11C841F2-B337-4CE4-9F81-B79E50673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600" y="4490576"/>
            <a:ext cx="211074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67E2D7F-A402-42A8-826F-4C4DE9E11A7B}"/>
              </a:ext>
            </a:extLst>
          </p:cNvPr>
          <p:cNvSpPr txBox="1"/>
          <p:nvPr/>
        </p:nvSpPr>
        <p:spPr>
          <a:xfrm>
            <a:off x="3899650" y="4536307"/>
            <a:ext cx="2946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FA177D1-40A5-4BEC-A021-0CD28F620773}"/>
              </a:ext>
            </a:extLst>
          </p:cNvPr>
          <p:cNvSpPr txBox="1"/>
          <p:nvPr/>
        </p:nvSpPr>
        <p:spPr>
          <a:xfrm>
            <a:off x="2479518" y="5147569"/>
            <a:ext cx="927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</a:t>
            </a:r>
            <a:r>
              <a:rPr lang="en-SG" sz="22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= 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2DB5CC-C50A-4A35-8C36-5E56734E548A}"/>
              </a:ext>
            </a:extLst>
          </p:cNvPr>
          <p:cNvSpPr txBox="1"/>
          <p:nvPr/>
        </p:nvSpPr>
        <p:spPr>
          <a:xfrm>
            <a:off x="5182787" y="3410412"/>
            <a:ext cx="34335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4. Train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D5DAFC-CD95-4FE8-B280-80EE95470661}"/>
              </a:ext>
            </a:extLst>
          </p:cNvPr>
          <p:cNvSpPr txBox="1"/>
          <p:nvPr/>
        </p:nvSpPr>
        <p:spPr>
          <a:xfrm>
            <a:off x="7985759" y="3410412"/>
            <a:ext cx="3911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5. Squeeze </a:t>
            </a:r>
            <a:r>
              <a:rPr lang="en-SG" sz="22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z</a:t>
            </a:r>
            <a:r>
              <a:rPr lang="en-SG" sz="2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and </a:t>
            </a:r>
            <a:r>
              <a:rPr lang="en-SG" sz="22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x</a:t>
            </a:r>
            <a:r>
              <a:rPr lang="en-SG" sz="2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back to    </a:t>
            </a:r>
            <a:br>
              <a:rPr lang="en-SG" sz="2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SG" sz="2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   original dimensions</a:t>
            </a:r>
          </a:p>
        </p:txBody>
      </p:sp>
    </p:spTree>
    <p:extLst>
      <p:ext uri="{BB962C8B-B14F-4D97-AF65-F5344CB8AC3E}">
        <p14:creationId xmlns:p14="http://schemas.microsoft.com/office/powerpoint/2010/main" val="2425404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56CC-92D6-4CEA-8911-9222DA51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/>
              <a:t>CVAE encodes spatial structure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E472D-8E69-4ED0-BEE4-538B7B72A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/>
              <a:t>Exploring the latent space </a:t>
            </a:r>
            <a:r>
              <a:rPr lang="en-SG" b="1"/>
              <a:t>z</a:t>
            </a:r>
            <a:r>
              <a:rPr lang="en-SG"/>
              <a:t> - PCA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5665B-A06B-4981-967A-E7A2EA1DC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4"/>
          <a:stretch/>
        </p:blipFill>
        <p:spPr>
          <a:xfrm>
            <a:off x="957170" y="1939043"/>
            <a:ext cx="4996589" cy="480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3436A0-650C-4F40-930B-023CCE6C7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73"/>
          <a:stretch/>
        </p:blipFill>
        <p:spPr>
          <a:xfrm>
            <a:off x="6096000" y="1864683"/>
            <a:ext cx="4996589" cy="4878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71BE10-E993-49CA-8BA7-33B0F8C4ADB1}"/>
              </a:ext>
            </a:extLst>
          </p:cNvPr>
          <p:cNvSpPr txBox="1"/>
          <p:nvPr/>
        </p:nvSpPr>
        <p:spPr>
          <a:xfrm>
            <a:off x="7140275" y="1425561"/>
            <a:ext cx="257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Ground truth labels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57D43-2332-4CCB-A985-94AF99C8ECD9}"/>
              </a:ext>
            </a:extLst>
          </p:cNvPr>
          <p:cNvSpPr txBox="1"/>
          <p:nvPr/>
        </p:nvSpPr>
        <p:spPr>
          <a:xfrm>
            <a:off x="2481245" y="1425561"/>
            <a:ext cx="196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Leiden clusters</a:t>
            </a:r>
          </a:p>
        </p:txBody>
      </p:sp>
    </p:spTree>
    <p:extLst>
      <p:ext uri="{BB962C8B-B14F-4D97-AF65-F5344CB8AC3E}">
        <p14:creationId xmlns:p14="http://schemas.microsoft.com/office/powerpoint/2010/main" val="2613891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56CC-92D6-4CEA-8911-9222DA51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/>
              <a:t>CVAE encodes spatial structure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E472D-8E69-4ED0-BEE4-538B7B72A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/>
              <a:t>Exploring the latent space </a:t>
            </a:r>
            <a:r>
              <a:rPr lang="en-SG" b="1"/>
              <a:t>z</a:t>
            </a:r>
            <a:r>
              <a:rPr lang="en-SG"/>
              <a:t> - UMAP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71BE10-E993-49CA-8BA7-33B0F8C4ADB1}"/>
              </a:ext>
            </a:extLst>
          </p:cNvPr>
          <p:cNvSpPr txBox="1"/>
          <p:nvPr/>
        </p:nvSpPr>
        <p:spPr>
          <a:xfrm>
            <a:off x="7140275" y="1425561"/>
            <a:ext cx="257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Ground truth labels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57D43-2332-4CCB-A985-94AF99C8ECD9}"/>
              </a:ext>
            </a:extLst>
          </p:cNvPr>
          <p:cNvSpPr txBox="1"/>
          <p:nvPr/>
        </p:nvSpPr>
        <p:spPr>
          <a:xfrm>
            <a:off x="2481245" y="1425561"/>
            <a:ext cx="196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Leiden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23072-BA86-478E-BF19-542B1371E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0"/>
          <a:stretch/>
        </p:blipFill>
        <p:spPr>
          <a:xfrm>
            <a:off x="861755" y="1825671"/>
            <a:ext cx="5199859" cy="50153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02F845-93D6-41CE-AD8E-51F7C8E9D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614" y="1825671"/>
            <a:ext cx="5133195" cy="50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22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56CC-92D6-4CEA-8911-9222DA51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/>
              <a:t>CVAE encodes spatial structure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E472D-8E69-4ED0-BEE4-538B7B72A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/>
              <a:t>How do the clusters look like in physical space?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71BE10-E993-49CA-8BA7-33B0F8C4ADB1}"/>
              </a:ext>
            </a:extLst>
          </p:cNvPr>
          <p:cNvSpPr txBox="1"/>
          <p:nvPr/>
        </p:nvSpPr>
        <p:spPr>
          <a:xfrm>
            <a:off x="7140275" y="1425561"/>
            <a:ext cx="257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Ground truth labels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57D43-2332-4CCB-A985-94AF99C8ECD9}"/>
              </a:ext>
            </a:extLst>
          </p:cNvPr>
          <p:cNvSpPr txBox="1"/>
          <p:nvPr/>
        </p:nvSpPr>
        <p:spPr>
          <a:xfrm>
            <a:off x="2481245" y="1425561"/>
            <a:ext cx="196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Leiden clusters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0C48F-8E11-4FED-A858-1D3EE4D36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783"/>
          <a:stretch/>
        </p:blipFill>
        <p:spPr>
          <a:xfrm>
            <a:off x="1110772" y="1825672"/>
            <a:ext cx="10130123" cy="491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84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56CC-92D6-4CEA-8911-9222DA51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/>
              <a:t>CVAE encodes spatial 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E472D-8E69-4ED0-BEE4-538B7B72A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/>
              <a:t>Do these clusters mean anything?</a:t>
            </a:r>
          </a:p>
          <a:p>
            <a:r>
              <a:rPr lang="en-SG"/>
              <a:t>Sanity check: benchmark against another spatial clustering algorithm</a:t>
            </a:r>
          </a:p>
          <a:p>
            <a:r>
              <a:rPr lang="en-SG"/>
              <a:t>MERINGUE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AEC88E-5E4A-444E-85DF-1F8BEF78CEAA}"/>
              </a:ext>
            </a:extLst>
          </p:cNvPr>
          <p:cNvGrpSpPr/>
          <p:nvPr/>
        </p:nvGrpSpPr>
        <p:grpSpPr>
          <a:xfrm>
            <a:off x="2275840" y="1799033"/>
            <a:ext cx="5831840" cy="3780786"/>
            <a:chOff x="2418080" y="1920953"/>
            <a:chExt cx="5831840" cy="37807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B5506E-DF55-4D5B-A33D-A99A93545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95" b="76358"/>
            <a:stretch/>
          </p:blipFill>
          <p:spPr>
            <a:xfrm>
              <a:off x="2418080" y="1920953"/>
              <a:ext cx="5567680" cy="109656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ED59BB-3F0C-45FF-9F2E-2919D43BC6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6" t="44272"/>
            <a:stretch/>
          </p:blipFill>
          <p:spPr>
            <a:xfrm>
              <a:off x="2641600" y="3116913"/>
              <a:ext cx="5608320" cy="2584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8407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56CC-92D6-4CEA-8911-9222DA51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/>
              <a:t>CVAE encodes spatial 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E472D-8E69-4ED0-BEE4-538B7B72A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/>
              <a:t>MERINGUE on the mouse olfactory bulb ST dataset - 260 spots, 7000+ genes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8F7B4-1A0C-4767-B283-52620C97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49" y="1571999"/>
            <a:ext cx="9974902" cy="4869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190810-31CB-49DE-87AA-A412C88D8F49}"/>
              </a:ext>
            </a:extLst>
          </p:cNvPr>
          <p:cNvSpPr txBox="1"/>
          <p:nvPr/>
        </p:nvSpPr>
        <p:spPr>
          <a:xfrm>
            <a:off x="173254" y="6381548"/>
            <a:ext cx="905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https://github.com/JEFworks-Lab/MERINGUE/blob/master/docs/mOB_analysis.md</a:t>
            </a:r>
          </a:p>
        </p:txBody>
      </p:sp>
    </p:spTree>
    <p:extLst>
      <p:ext uri="{BB962C8B-B14F-4D97-AF65-F5344CB8AC3E}">
        <p14:creationId xmlns:p14="http://schemas.microsoft.com/office/powerpoint/2010/main" val="1348451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56CC-92D6-4CEA-8911-9222DA51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/>
              <a:t>CVAE encodes spatial 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E472D-8E69-4ED0-BEE4-538B7B72A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/>
              <a:t>MERINGUE on the mouse olfactory bulb ST dataset - 260 spots, 7000+ genes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8F7B4-1A0C-4767-B283-52620C97E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6095999" y="1571999"/>
            <a:ext cx="4987451" cy="4869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AF0815-5A61-4535-A783-DFA211F20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18" y="1571999"/>
            <a:ext cx="5487702" cy="4881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326E36-D008-4229-988F-24BAF9E05592}"/>
              </a:ext>
            </a:extLst>
          </p:cNvPr>
          <p:cNvSpPr txBox="1"/>
          <p:nvPr/>
        </p:nvSpPr>
        <p:spPr>
          <a:xfrm>
            <a:off x="173254" y="6381548"/>
            <a:ext cx="905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https://github.com/JEFworks-Lab/MERINGUE/blob/master/docs/mOB_analysis.md</a:t>
            </a:r>
          </a:p>
        </p:txBody>
      </p:sp>
    </p:spTree>
    <p:extLst>
      <p:ext uri="{BB962C8B-B14F-4D97-AF65-F5344CB8AC3E}">
        <p14:creationId xmlns:p14="http://schemas.microsoft.com/office/powerpoint/2010/main" val="2645534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0ADC-FE01-43E2-B73E-CE37602F1B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SG" sz="4800"/>
              <a:t>ZB4171</a:t>
            </a:r>
            <a:br>
              <a:rPr lang="en-SG" sz="4800"/>
            </a:br>
            <a:r>
              <a:rPr lang="en-SG" sz="4800"/>
              <a:t>Generative models for spatial omics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6419F8-2E03-4086-873C-B9023EE337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SG" sz="2200"/>
              <a:t>Ernest Oh</a:t>
            </a:r>
          </a:p>
          <a:p>
            <a:r>
              <a:rPr lang="en-SG" sz="2200"/>
              <a:t>Joseph Lee</a:t>
            </a:r>
          </a:p>
        </p:txBody>
      </p:sp>
    </p:spTree>
    <p:extLst>
      <p:ext uri="{BB962C8B-B14F-4D97-AF65-F5344CB8AC3E}">
        <p14:creationId xmlns:p14="http://schemas.microsoft.com/office/powerpoint/2010/main" val="2469237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56CC-92D6-4CEA-8911-9222DA51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/>
              <a:t>CVAE encodes spatial structure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056CBB-24CB-476E-BFB3-B9A4884EB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87" y="1579539"/>
            <a:ext cx="5649113" cy="4877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8BD70A-B643-4EE5-93C6-80D69F1D2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350" y="1672522"/>
            <a:ext cx="5345345" cy="4877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E67679-4976-49AF-A72F-AFCD1A6360BB}"/>
              </a:ext>
            </a:extLst>
          </p:cNvPr>
          <p:cNvSpPr txBox="1"/>
          <p:nvPr/>
        </p:nvSpPr>
        <p:spPr>
          <a:xfrm>
            <a:off x="8099725" y="1059801"/>
            <a:ext cx="196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CVAE clusters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1FF57E-0F6B-4E8C-A510-2BB89EC37A1B}"/>
              </a:ext>
            </a:extLst>
          </p:cNvPr>
          <p:cNvSpPr txBox="1"/>
          <p:nvPr/>
        </p:nvSpPr>
        <p:spPr>
          <a:xfrm>
            <a:off x="60928" y="1059801"/>
            <a:ext cx="6375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MERINGUE interpolated signal of spatial patterns</a:t>
            </a:r>
          </a:p>
        </p:txBody>
      </p:sp>
    </p:spTree>
    <p:extLst>
      <p:ext uri="{BB962C8B-B14F-4D97-AF65-F5344CB8AC3E}">
        <p14:creationId xmlns:p14="http://schemas.microsoft.com/office/powerpoint/2010/main" val="2818325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CC54C-AA71-4FD6-90D5-2D02943A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26989-B5C8-498F-8F17-F90F110FB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C2EA0-7B43-4326-A1A9-C355635AF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2" y="2520724"/>
            <a:ext cx="4839375" cy="3238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B267A2-644A-4A9A-93BC-2F4F644E4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319" y="2559689"/>
            <a:ext cx="4858428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53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B63E3-AA68-4DC6-9A74-1F6136BE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/>
              <a:t>Finding spatially variable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EEC0B-88F0-49DF-920E-267A17075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b="1"/>
              <a:t>z</a:t>
            </a:r>
            <a:r>
              <a:rPr lang="en-SG"/>
              <a:t> encodes spatial information...</a:t>
            </a:r>
          </a:p>
          <a:p>
            <a:r>
              <a:rPr lang="en-SG"/>
              <a:t>How can we choose features in the </a:t>
            </a:r>
            <a:br>
              <a:rPr lang="en-SG"/>
            </a:br>
            <a:r>
              <a:rPr lang="en-SG"/>
              <a:t>original space (genes) that are </a:t>
            </a:r>
            <a:br>
              <a:rPr lang="en-SG"/>
            </a:br>
            <a:r>
              <a:rPr lang="en-SG"/>
              <a:t>important for determining the </a:t>
            </a:r>
            <a:br>
              <a:rPr lang="en-SG"/>
            </a:br>
            <a:r>
              <a:rPr lang="en-SG"/>
              <a:t>latent </a:t>
            </a:r>
            <a:r>
              <a:rPr lang="en-SG" b="1"/>
              <a:t>z</a:t>
            </a:r>
            <a:r>
              <a:rPr lang="en-SG"/>
              <a:t>?</a:t>
            </a:r>
          </a:p>
          <a:p>
            <a:r>
              <a:rPr lang="en-SG"/>
              <a:t>Look at the encoder weights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B5923-E3C9-4606-B062-3C96637D3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732"/>
          <a:stretch/>
        </p:blipFill>
        <p:spPr>
          <a:xfrm>
            <a:off x="5008880" y="784685"/>
            <a:ext cx="6736080" cy="580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66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B63E3-AA68-4DC6-9A74-1F6136BE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/>
              <a:t>Finding spatially variable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EEC0B-88F0-49DF-920E-267A17075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b="1"/>
              <a:t>z</a:t>
            </a:r>
            <a:r>
              <a:rPr lang="en-SG"/>
              <a:t> encodes spatial information...</a:t>
            </a:r>
          </a:p>
          <a:p>
            <a:r>
              <a:rPr lang="en-SG"/>
              <a:t>How can we choose features in the </a:t>
            </a:r>
            <a:br>
              <a:rPr lang="en-SG"/>
            </a:br>
            <a:r>
              <a:rPr lang="en-SG"/>
              <a:t>original space (genes) that are </a:t>
            </a:r>
            <a:br>
              <a:rPr lang="en-SG"/>
            </a:br>
            <a:r>
              <a:rPr lang="en-SG"/>
              <a:t>important for determining the </a:t>
            </a:r>
            <a:br>
              <a:rPr lang="en-SG"/>
            </a:br>
            <a:r>
              <a:rPr lang="en-SG"/>
              <a:t>latent </a:t>
            </a:r>
            <a:r>
              <a:rPr lang="en-SG" b="1"/>
              <a:t>z</a:t>
            </a:r>
            <a:r>
              <a:rPr lang="en-SG"/>
              <a:t>?</a:t>
            </a:r>
          </a:p>
          <a:p>
            <a:r>
              <a:rPr lang="en-SG"/>
              <a:t>Look at the encoder weights</a:t>
            </a:r>
          </a:p>
          <a:p>
            <a:r>
              <a:rPr lang="en-SG"/>
              <a:t>Rank genes based on encoder </a:t>
            </a:r>
            <a:br>
              <a:rPr lang="en-SG"/>
            </a:br>
            <a:r>
              <a:rPr lang="en-SG"/>
              <a:t>weights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146DC9-C16C-446A-96D3-4E1203818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76" y="1073674"/>
            <a:ext cx="6638384" cy="569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5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98D7E-4E3A-401B-93AE-E931495C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/>
              <a:t>Finding spatially variable genes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1163B9-1D18-482E-8FB8-3C59908094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9321" y="836457"/>
            <a:ext cx="6697830" cy="5591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2FEB18-69E4-4139-8CE4-7B4854AAAB1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688" y="1645132"/>
            <a:ext cx="5054633" cy="43399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19832C-4E2B-48C8-8B0A-828F9761F3C8}"/>
              </a:ext>
            </a:extLst>
          </p:cNvPr>
          <p:cNvSpPr txBox="1"/>
          <p:nvPr/>
        </p:nvSpPr>
        <p:spPr>
          <a:xfrm>
            <a:off x="6400800" y="556435"/>
            <a:ext cx="904240" cy="405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Mbp</a:t>
            </a:r>
            <a:endParaRPr lang="en-SG" sz="2000" b="1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6C58A3-727B-4038-B857-288915E839DE}"/>
              </a:ext>
            </a:extLst>
          </p:cNvPr>
          <p:cNvSpPr txBox="1"/>
          <p:nvPr/>
        </p:nvSpPr>
        <p:spPr>
          <a:xfrm>
            <a:off x="9784080" y="556435"/>
            <a:ext cx="904240" cy="405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Chat</a:t>
            </a:r>
            <a:endParaRPr lang="en-SG" sz="2000" b="1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42318B-F7C1-478C-831A-3296623FF20C}"/>
              </a:ext>
            </a:extLst>
          </p:cNvPr>
          <p:cNvSpPr txBox="1"/>
          <p:nvPr/>
        </p:nvSpPr>
        <p:spPr>
          <a:xfrm>
            <a:off x="6400800" y="6452588"/>
            <a:ext cx="904240" cy="405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Ucn3</a:t>
            </a:r>
            <a:endParaRPr lang="en-SG" sz="2000" b="1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81EE3-163C-48AB-A2E0-25299A4CBFF8}"/>
              </a:ext>
            </a:extLst>
          </p:cNvPr>
          <p:cNvSpPr txBox="1"/>
          <p:nvPr/>
        </p:nvSpPr>
        <p:spPr>
          <a:xfrm>
            <a:off x="9784080" y="6452588"/>
            <a:ext cx="904240" cy="405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Penk</a:t>
            </a:r>
            <a:endParaRPr lang="en-SG" sz="2000" b="1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705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52A48-7091-4076-A889-3019E540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i="1"/>
              <a:t>k</a:t>
            </a:r>
            <a:r>
              <a:rPr lang="en-SG"/>
              <a:t> controls scale of spatial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EA69-5D5F-4F0F-A3F7-1175D4CF5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/>
              <a:t>How does the number of neighbors chosen affect spatial clusters obtained from </a:t>
            </a:r>
            <a:r>
              <a:rPr lang="en-SG" b="1"/>
              <a:t>z</a:t>
            </a:r>
            <a:r>
              <a:rPr lang="en-SG"/>
              <a:t>?</a:t>
            </a:r>
          </a:p>
          <a:p>
            <a:r>
              <a:rPr lang="en-SG"/>
              <a:t>Cluster latent spaces for </a:t>
            </a:r>
            <a:r>
              <a:rPr lang="en-SG" i="1"/>
              <a:t>k</a:t>
            </a:r>
            <a:r>
              <a:rPr lang="en-SG"/>
              <a:t>=10,20,30,40 at the same resolution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22297-18E0-4D83-BFE1-D2B4E63A3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1875"/>
            <a:ext cx="12192000" cy="4070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B9DD37-F9F0-4E5B-80C7-9ABBA097201E}"/>
              </a:ext>
            </a:extLst>
          </p:cNvPr>
          <p:cNvSpPr txBox="1"/>
          <p:nvPr/>
        </p:nvSpPr>
        <p:spPr>
          <a:xfrm>
            <a:off x="774365" y="6205508"/>
            <a:ext cx="2588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</a:t>
            </a:r>
            <a:r>
              <a:rPr lang="en-SG" sz="20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=10, # clust=11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5E5D26-CF29-4580-83EA-0C43A3EC5609}"/>
              </a:ext>
            </a:extLst>
          </p:cNvPr>
          <p:cNvSpPr txBox="1"/>
          <p:nvPr/>
        </p:nvSpPr>
        <p:spPr>
          <a:xfrm>
            <a:off x="4801702" y="6205508"/>
            <a:ext cx="2588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</a:t>
            </a:r>
            <a:r>
              <a:rPr lang="en-SG" sz="20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=20, # clust=8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4E70B4-CE13-4EA9-82D3-943B4C450586}"/>
              </a:ext>
            </a:extLst>
          </p:cNvPr>
          <p:cNvSpPr txBox="1"/>
          <p:nvPr/>
        </p:nvSpPr>
        <p:spPr>
          <a:xfrm>
            <a:off x="8829040" y="6184312"/>
            <a:ext cx="2588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</a:t>
            </a:r>
            <a:r>
              <a:rPr lang="en-SG" sz="20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=30, # clust=10</a:t>
            </a:r>
          </a:p>
        </p:txBody>
      </p:sp>
    </p:spTree>
    <p:extLst>
      <p:ext uri="{BB962C8B-B14F-4D97-AF65-F5344CB8AC3E}">
        <p14:creationId xmlns:p14="http://schemas.microsoft.com/office/powerpoint/2010/main" val="4136201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52A48-7091-4076-A889-3019E540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i="1"/>
              <a:t>k</a:t>
            </a:r>
            <a:r>
              <a:rPr lang="en-SG"/>
              <a:t> controls scale of spatial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EA69-5D5F-4F0F-A3F7-1175D4CF5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/>
              <a:t>How does the number of neighbors chosen affect spatial clusters obtained from </a:t>
            </a:r>
            <a:r>
              <a:rPr lang="en-SG" b="1"/>
              <a:t>z</a:t>
            </a:r>
            <a:r>
              <a:rPr lang="en-SG"/>
              <a:t>?</a:t>
            </a:r>
          </a:p>
          <a:p>
            <a:r>
              <a:rPr lang="en-SG"/>
              <a:t>Cluster latent spaces for </a:t>
            </a:r>
            <a:r>
              <a:rPr lang="en-SG" i="1"/>
              <a:t>k</a:t>
            </a:r>
            <a:r>
              <a:rPr lang="en-SG"/>
              <a:t>=10,20,30,40 at the same resolution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22297-18E0-4D83-BFE1-D2B4E63A3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250"/>
          <a:stretch/>
        </p:blipFill>
        <p:spPr>
          <a:xfrm>
            <a:off x="0" y="2026475"/>
            <a:ext cx="8138160" cy="4070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8F93C-2DAA-46A0-A599-4C5438D8AA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783" r="49685"/>
          <a:stretch/>
        </p:blipFill>
        <p:spPr>
          <a:xfrm>
            <a:off x="8138637" y="2174240"/>
            <a:ext cx="4066155" cy="39228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5E676C-AD21-435B-A2E5-80F650823237}"/>
              </a:ext>
            </a:extLst>
          </p:cNvPr>
          <p:cNvSpPr txBox="1"/>
          <p:nvPr/>
        </p:nvSpPr>
        <p:spPr>
          <a:xfrm>
            <a:off x="774364" y="6180108"/>
            <a:ext cx="2588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</a:t>
            </a:r>
            <a:r>
              <a:rPr lang="en-SG" sz="20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=10, # clust=11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0C0E8-1971-473A-B565-CD4B2400898B}"/>
              </a:ext>
            </a:extLst>
          </p:cNvPr>
          <p:cNvSpPr txBox="1"/>
          <p:nvPr/>
        </p:nvSpPr>
        <p:spPr>
          <a:xfrm>
            <a:off x="4801702" y="6180108"/>
            <a:ext cx="2588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</a:t>
            </a:r>
            <a:r>
              <a:rPr lang="en-SG" sz="20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=20, # clust=8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676EE3-FBFE-42CD-9255-98F50E27E1A2}"/>
              </a:ext>
            </a:extLst>
          </p:cNvPr>
          <p:cNvSpPr txBox="1"/>
          <p:nvPr/>
        </p:nvSpPr>
        <p:spPr>
          <a:xfrm>
            <a:off x="8829040" y="6158912"/>
            <a:ext cx="2588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</a:t>
            </a:r>
            <a:r>
              <a:rPr lang="en-SG" sz="20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=40, # clust=9</a:t>
            </a:r>
          </a:p>
        </p:txBody>
      </p:sp>
    </p:spTree>
    <p:extLst>
      <p:ext uri="{BB962C8B-B14F-4D97-AF65-F5344CB8AC3E}">
        <p14:creationId xmlns:p14="http://schemas.microsoft.com/office/powerpoint/2010/main" val="42716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810F4-2F53-4D29-B751-664C2C19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F8745-E4B1-455F-8235-A1AC33248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/>
              <a:t>Interpreting CVAE clusters</a:t>
            </a:r>
          </a:p>
          <a:p>
            <a:r>
              <a:rPr lang="en-SG"/>
              <a:t>Prediction of expression from a neighborhood (recontruction)</a:t>
            </a:r>
          </a:p>
          <a:p>
            <a:r>
              <a:rPr lang="en-SG"/>
              <a:t>Obtaining potentially better reconstruction with GANs, VAE-GANS, ...</a:t>
            </a:r>
          </a:p>
        </p:txBody>
      </p:sp>
    </p:spTree>
    <p:extLst>
      <p:ext uri="{BB962C8B-B14F-4D97-AF65-F5344CB8AC3E}">
        <p14:creationId xmlns:p14="http://schemas.microsoft.com/office/powerpoint/2010/main" val="4014190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D80F8C-319F-43F0-B7AB-EFA3E04B3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585"/>
            <a:ext cx="12192000" cy="5610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5F91BC-1D7E-4E70-8A5D-C1EB47B2D44E}"/>
              </a:ext>
            </a:extLst>
          </p:cNvPr>
          <p:cNvSpPr txBox="1"/>
          <p:nvPr/>
        </p:nvSpPr>
        <p:spPr>
          <a:xfrm>
            <a:off x="8696325" y="400050"/>
            <a:ext cx="3219450" cy="5238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320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36AFF-747C-42B1-BF0B-8F8939D0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9142-63EF-4134-8B41-58DB49FEE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49" y="964096"/>
            <a:ext cx="11904453" cy="5312259"/>
          </a:xfrm>
        </p:spPr>
        <p:txBody>
          <a:bodyPr/>
          <a:lstStyle/>
          <a:p>
            <a:pPr marL="0" indent="0">
              <a:buNone/>
            </a:pPr>
            <a:r>
              <a:rPr lang="en-SG"/>
              <a:t>Inputs:</a:t>
            </a:r>
          </a:p>
          <a:p>
            <a:r>
              <a:rPr lang="en-SG"/>
              <a:t>For each cell - gene expression + spatial locations</a:t>
            </a:r>
          </a:p>
          <a:p>
            <a:r>
              <a:rPr lang="en-SG"/>
              <a:t>Data: MERFISH, ST, seqFISH+</a:t>
            </a:r>
          </a:p>
          <a:p>
            <a:pPr marL="0" indent="0">
              <a:buNone/>
            </a:pPr>
            <a:endParaRPr lang="en-SG"/>
          </a:p>
        </p:txBody>
      </p:sp>
      <p:pic>
        <p:nvPicPr>
          <p:cNvPr id="4" name="Google Shape;194;p27">
            <a:extLst>
              <a:ext uri="{FF2B5EF4-FFF2-40B4-BE49-F238E27FC236}">
                <a16:creationId xmlns:a16="http://schemas.microsoft.com/office/drawing/2014/main" id="{91A82C60-9EF7-4CC4-80CD-BC5229F5521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250024" y="2360553"/>
            <a:ext cx="4464976" cy="3915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195;p27">
            <a:extLst>
              <a:ext uri="{FF2B5EF4-FFF2-40B4-BE49-F238E27FC236}">
                <a16:creationId xmlns:a16="http://schemas.microsoft.com/office/drawing/2014/main" id="{A75A2F15-E364-4A61-896F-C43EA8C5D71D}"/>
              </a:ext>
            </a:extLst>
          </p:cNvPr>
          <p:cNvGrpSpPr>
            <a:grpSpLocks noChangeAspect="1"/>
          </p:cNvGrpSpPr>
          <p:nvPr/>
        </p:nvGrpSpPr>
        <p:grpSpPr>
          <a:xfrm>
            <a:off x="6249442" y="2501900"/>
            <a:ext cx="4049595" cy="3594091"/>
            <a:chOff x="4529838" y="1331625"/>
            <a:chExt cx="3745482" cy="3268549"/>
          </a:xfrm>
        </p:grpSpPr>
        <p:pic>
          <p:nvPicPr>
            <p:cNvPr id="6" name="Google Shape;196;p27">
              <a:extLst>
                <a:ext uri="{FF2B5EF4-FFF2-40B4-BE49-F238E27FC236}">
                  <a16:creationId xmlns:a16="http://schemas.microsoft.com/office/drawing/2014/main" id="{0BD355E8-CF2B-4E4C-AA68-0B45ED556779}"/>
                </a:ext>
              </a:extLst>
            </p:cNvPr>
            <p:cNvPicPr preferRelativeResize="0"/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tretch>
              <a:fillRect/>
            </a:stretch>
          </p:blipFill>
          <p:spPr>
            <a:xfrm>
              <a:off x="4529838" y="1425175"/>
              <a:ext cx="3730926" cy="317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97;p27">
              <a:extLst>
                <a:ext uri="{FF2B5EF4-FFF2-40B4-BE49-F238E27FC236}">
                  <a16:creationId xmlns:a16="http://schemas.microsoft.com/office/drawing/2014/main" id="{8AC54FD5-E8D1-4249-B63F-A063ECD85C22}"/>
                </a:ext>
              </a:extLst>
            </p:cNvPr>
            <p:cNvPicPr preferRelativeResize="0"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tretch>
              <a:fillRect/>
            </a:stretch>
          </p:blipFill>
          <p:spPr>
            <a:xfrm>
              <a:off x="4544568" y="1331625"/>
              <a:ext cx="3730752" cy="93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5D56360-883A-477F-B2E6-FFB4DD71D284}"/>
              </a:ext>
            </a:extLst>
          </p:cNvPr>
          <p:cNvSpPr txBox="1"/>
          <p:nvPr/>
        </p:nvSpPr>
        <p:spPr>
          <a:xfrm>
            <a:off x="4429760" y="6342933"/>
            <a:ext cx="257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“Moffitt” dataset</a:t>
            </a:r>
          </a:p>
        </p:txBody>
      </p:sp>
    </p:spTree>
    <p:extLst>
      <p:ext uri="{BB962C8B-B14F-4D97-AF65-F5344CB8AC3E}">
        <p14:creationId xmlns:p14="http://schemas.microsoft.com/office/powerpoint/2010/main" val="239940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36AFF-747C-42B1-BF0B-8F8939D0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9142-63EF-4134-8B41-58DB49FEE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/>
              <a:t>Inputs:</a:t>
            </a:r>
          </a:p>
          <a:p>
            <a:r>
              <a:rPr lang="en-SG"/>
              <a:t>For each cell - gene expression + spatial locations</a:t>
            </a:r>
          </a:p>
          <a:p>
            <a:r>
              <a:rPr lang="en-SG"/>
              <a:t>Data: MERFISH, ST, seqFISH+</a:t>
            </a:r>
          </a:p>
          <a:p>
            <a:endParaRPr lang="en-SG"/>
          </a:p>
          <a:p>
            <a:pPr marL="0" indent="0">
              <a:buNone/>
            </a:pPr>
            <a:r>
              <a:rPr lang="en-SG"/>
              <a:t>Objective:</a:t>
            </a:r>
          </a:p>
          <a:p>
            <a:r>
              <a:rPr lang="en-SG"/>
              <a:t>Develop a (deep) probabilistic generative model to jointly model features</a:t>
            </a:r>
          </a:p>
          <a:p>
            <a:r>
              <a:rPr lang="en-SG"/>
              <a:t>GANs / VAEs conditioned on spatial neighbors i.e. CGANs, CVAEs</a:t>
            </a:r>
          </a:p>
        </p:txBody>
      </p:sp>
    </p:spTree>
    <p:extLst>
      <p:ext uri="{BB962C8B-B14F-4D97-AF65-F5344CB8AC3E}">
        <p14:creationId xmlns:p14="http://schemas.microsoft.com/office/powerpoint/2010/main" val="4275885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9EE7-CAAE-4243-B43B-F951F194A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/>
              <a:t>Distributional assumptions on count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CF806-71BD-4CD1-A3A6-6DC9AF10A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1849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90C4-42A4-49ED-808B-C76DA3B05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/>
              <a:t>Variational Autoencoders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CF0D0-CEAC-4E38-A6EC-05695B06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/>
              <a:t>Encoder </a:t>
            </a:r>
            <a:r>
              <a:rPr lang="en-SG" i="1"/>
              <a:t>q</a:t>
            </a:r>
            <a:r>
              <a:rPr lang="en-SG"/>
              <a:t>(</a:t>
            </a:r>
            <a:r>
              <a:rPr lang="en-SG" b="1"/>
              <a:t>z</a:t>
            </a:r>
            <a:r>
              <a:rPr lang="en-SG"/>
              <a:t>|</a:t>
            </a:r>
            <a:r>
              <a:rPr lang="en-SG" b="1"/>
              <a:t>x</a:t>
            </a:r>
            <a:r>
              <a:rPr lang="en-SG"/>
              <a:t>)</a:t>
            </a:r>
          </a:p>
          <a:p>
            <a:r>
              <a:rPr lang="en-SG"/>
              <a:t>Decoder </a:t>
            </a:r>
            <a:r>
              <a:rPr lang="en-SG" b="0" i="1"/>
              <a:t>p</a:t>
            </a:r>
            <a:r>
              <a:rPr lang="en-SG" b="0" i="0"/>
              <a:t>(</a:t>
            </a:r>
            <a:r>
              <a:rPr lang="en-SG" b="1" i="0"/>
              <a:t>x</a:t>
            </a:r>
            <a:r>
              <a:rPr lang="en-SG" b="0" i="0"/>
              <a:t>|</a:t>
            </a:r>
            <a:r>
              <a:rPr lang="en-SG" b="1" i="0"/>
              <a:t>z</a:t>
            </a:r>
            <a:r>
              <a:rPr lang="en-SG" b="0" i="0"/>
              <a:t>)</a:t>
            </a:r>
          </a:p>
          <a:p>
            <a:pPr marL="0" indent="0">
              <a:buNone/>
            </a:pPr>
            <a:endParaRPr lang="en-SG" b="0" i="0"/>
          </a:p>
          <a:p>
            <a:pPr marL="0" indent="0">
              <a:buNone/>
            </a:pPr>
            <a:r>
              <a:rPr lang="en-SG" b="0" i="0"/>
              <a:t>Training:</a:t>
            </a:r>
          </a:p>
          <a:p>
            <a:r>
              <a:rPr lang="en-SG"/>
              <a:t>Train-val split: 80-20 </a:t>
            </a:r>
            <a:r>
              <a:rPr lang="en-SG" b="0" i="0"/>
              <a:t> </a:t>
            </a:r>
          </a:p>
          <a:p>
            <a:r>
              <a:rPr lang="en-SG" b="0" i="0"/>
              <a:t>3 </a:t>
            </a:r>
            <a:r>
              <a:rPr lang="en-SG"/>
              <a:t>hidden layers with </a:t>
            </a:r>
            <a:br>
              <a:rPr lang="en-SG"/>
            </a:br>
            <a:r>
              <a:rPr lang="en-SG"/>
              <a:t>128 nodes per layer</a:t>
            </a:r>
          </a:p>
          <a:p>
            <a:r>
              <a:rPr lang="en-SG"/>
              <a:t>Latent </a:t>
            </a:r>
            <a:r>
              <a:rPr lang="en-SG" b="1"/>
              <a:t>z</a:t>
            </a:r>
            <a:r>
              <a:rPr lang="en-SG"/>
              <a:t>: 10D Gaussian</a:t>
            </a:r>
          </a:p>
          <a:p>
            <a:r>
              <a:rPr lang="en-SG"/>
              <a:t>Epochs: 70 - 1000</a:t>
            </a:r>
          </a:p>
          <a:p>
            <a:r>
              <a:rPr lang="en-SG"/>
              <a:t>Duration: &lt; 10 mins</a:t>
            </a:r>
          </a:p>
          <a:p>
            <a:endParaRPr lang="en-SG"/>
          </a:p>
          <a:p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58A524-2385-4594-80EB-EA1BF8C8790E}"/>
                  </a:ext>
                </a:extLst>
              </p:cNvPr>
              <p:cNvSpPr txBox="1"/>
              <p:nvPr/>
            </p:nvSpPr>
            <p:spPr>
              <a:xfrm>
                <a:off x="4602480" y="1580422"/>
                <a:ext cx="6879771" cy="497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40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min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SG" sz="24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24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SG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SG" sz="240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 [log </a:t>
                </a:r>
                <a:r>
                  <a:rPr lang="en-SG" sz="2400" i="1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p</a:t>
                </a:r>
                <a:r>
                  <a:rPr lang="en-SG" sz="240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(</a:t>
                </a:r>
                <a:r>
                  <a:rPr lang="en-SG" sz="2400" b="1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x</a:t>
                </a:r>
                <a:r>
                  <a:rPr lang="en-SG" sz="240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|</a:t>
                </a:r>
                <a:r>
                  <a:rPr lang="en-SG" sz="2400" b="1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z</a:t>
                </a:r>
                <a:r>
                  <a:rPr lang="en-SG" sz="240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)]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SG" sz="2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sz="2400" b="0" i="0" smtClean="0">
                            <a:latin typeface="Cambria Math" panose="02040503050406030204" pitchFamily="18" charset="0"/>
                          </a:rPr>
                          <m:t>KL</m:t>
                        </m:r>
                      </m:sub>
                    </m:sSub>
                  </m:oMath>
                </a14:m>
                <a:r>
                  <a:rPr lang="en-SG" sz="240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(</a:t>
                </a:r>
                <a:r>
                  <a:rPr lang="en-SG" sz="2400" i="1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q</a:t>
                </a:r>
                <a:r>
                  <a:rPr lang="en-SG" sz="240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(</a:t>
                </a:r>
                <a:r>
                  <a:rPr lang="en-SG" sz="2400" b="1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z</a:t>
                </a:r>
                <a:r>
                  <a:rPr lang="en-SG" sz="240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|</a:t>
                </a:r>
                <a:r>
                  <a:rPr lang="en-SG" sz="2400" b="1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x</a:t>
                </a:r>
                <a:r>
                  <a:rPr lang="en-SG" sz="240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) || </a:t>
                </a:r>
                <a:r>
                  <a:rPr lang="en-SG" sz="2400" i="1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p</a:t>
                </a:r>
                <a:r>
                  <a:rPr lang="en-SG" sz="240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(</a:t>
                </a:r>
                <a:r>
                  <a:rPr lang="en-SG" sz="2400" b="1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z</a:t>
                </a:r>
                <a:r>
                  <a:rPr lang="en-SG" sz="240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))}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58A524-2385-4594-80EB-EA1BF8C87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80" y="1580422"/>
                <a:ext cx="6879771" cy="497252"/>
              </a:xfrm>
              <a:prstGeom prst="rect">
                <a:avLst/>
              </a:prstGeom>
              <a:blipFill>
                <a:blip r:embed="rId2"/>
                <a:stretch>
                  <a:fillRect l="-620" t="-3659" r="-531" b="-280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864DFB15-643A-4AF6-8AB3-74FE3302A8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5326" y="2164029"/>
            <a:ext cx="6601746" cy="32675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E3B5BCB-6B5A-4F3C-BC3B-6F5F1F0C2478}"/>
              </a:ext>
            </a:extLst>
          </p:cNvPr>
          <p:cNvSpPr txBox="1"/>
          <p:nvPr/>
        </p:nvSpPr>
        <p:spPr>
          <a:xfrm>
            <a:off x="5516880" y="1188206"/>
            <a:ext cx="298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Reconstruction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5AE721-CEF5-4635-85E9-8339A02A54F6}"/>
              </a:ext>
            </a:extLst>
          </p:cNvPr>
          <p:cNvSpPr txBox="1"/>
          <p:nvPr/>
        </p:nvSpPr>
        <p:spPr>
          <a:xfrm>
            <a:off x="8356199" y="1171275"/>
            <a:ext cx="298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Regularizer</a:t>
            </a:r>
          </a:p>
        </p:txBody>
      </p:sp>
    </p:spTree>
    <p:extLst>
      <p:ext uri="{BB962C8B-B14F-4D97-AF65-F5344CB8AC3E}">
        <p14:creationId xmlns:p14="http://schemas.microsoft.com/office/powerpoint/2010/main" val="2677288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90C4-42A4-49ED-808B-C76DA3B05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/>
              <a:t>Sampling from the 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CF0D0-CEAC-4E38-A6EC-05695B06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/>
              <a:t>Choosing a distribution for </a:t>
            </a:r>
            <a:r>
              <a:rPr lang="en-SG" i="1"/>
              <a:t>p</a:t>
            </a:r>
            <a:r>
              <a:rPr lang="en-SG"/>
              <a:t>(</a:t>
            </a:r>
            <a:r>
              <a:rPr lang="en-SG" b="1"/>
              <a:t>x</a:t>
            </a:r>
            <a:r>
              <a:rPr lang="en-SG"/>
              <a:t>|</a:t>
            </a:r>
            <a:r>
              <a:rPr lang="en-SG" b="1"/>
              <a:t>z</a:t>
            </a:r>
            <a:r>
              <a:rPr lang="en-SG"/>
              <a:t>) - NB or ZINB?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E161AA-3C1E-41AE-91AF-DEC2393DC5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4338" y="1856963"/>
            <a:ext cx="5652102" cy="234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13557C-2BAD-464C-B3C4-953F6D7CD4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1830" y="4196963"/>
            <a:ext cx="5777119" cy="23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9DF968B-684B-4EF1-A0E1-FCC3D2AE2A15}"/>
                  </a:ext>
                </a:extLst>
              </p:cNvPr>
              <p:cNvSpPr txBox="1"/>
              <p:nvPr/>
            </p:nvSpPr>
            <p:spPr>
              <a:xfrm>
                <a:off x="1117600" y="2796130"/>
                <a:ext cx="1422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40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NB(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400" b="0" i="0" smtClean="0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μ</m:t>
                    </m:r>
                  </m:oMath>
                </a14:m>
                <a:r>
                  <a:rPr lang="en-SG" sz="240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400" b="0" i="0" smtClean="0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θ</m:t>
                    </m:r>
                  </m:oMath>
                </a14:m>
                <a:r>
                  <a:rPr lang="en-SG" sz="240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9DF968B-684B-4EF1-A0E1-FCC3D2AE2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0" y="2796130"/>
                <a:ext cx="1422400" cy="461665"/>
              </a:xfrm>
              <a:prstGeom prst="rect">
                <a:avLst/>
              </a:prstGeom>
              <a:blipFill>
                <a:blip r:embed="rId4"/>
                <a:stretch>
                  <a:fillRect l="-6410" t="-8000" b="-33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D70BF5-FAA2-4357-ADA9-7859E9370668}"/>
                  </a:ext>
                </a:extLst>
              </p:cNvPr>
              <p:cNvSpPr txBox="1"/>
              <p:nvPr/>
            </p:nvSpPr>
            <p:spPr>
              <a:xfrm>
                <a:off x="891879" y="5136130"/>
                <a:ext cx="18738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40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ZINB(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400" b="0" i="0" smtClean="0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μ</m:t>
                    </m:r>
                  </m:oMath>
                </a14:m>
                <a:r>
                  <a:rPr lang="en-SG" sz="240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400" b="0" i="0" smtClean="0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θ</m:t>
                    </m:r>
                  </m:oMath>
                </a14:m>
                <a:r>
                  <a:rPr lang="en-SG" sz="240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400" b="0" i="0" smtClean="0">
                        <a:latin typeface="Cambria Math" panose="02040503050406030204" pitchFamily="18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π</m:t>
                    </m:r>
                  </m:oMath>
                </a14:m>
                <a:r>
                  <a:rPr lang="en-SG" sz="240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D70BF5-FAA2-4357-ADA9-7859E9370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79" y="5136130"/>
                <a:ext cx="1873842" cy="461665"/>
              </a:xfrm>
              <a:prstGeom prst="rect">
                <a:avLst/>
              </a:prstGeom>
              <a:blipFill>
                <a:blip r:embed="rId5"/>
                <a:stretch>
                  <a:fillRect l="-4870" t="-8000" r="-325" b="-33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1361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90C4-42A4-49ED-808B-C76DA3B05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/>
              <a:t>VAE - NB vs. ZINB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CF0D0-CEAC-4E38-A6EC-05695B06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/>
              <a:t>Minimizing the loss = maximizing the evidence lower bound (ELBO)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6DCFDB5-CB16-4D5B-B7DC-C8EB5640D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96" y="1748837"/>
            <a:ext cx="11008208" cy="49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82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01D41-47A3-4852-ADA2-FB8783068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/>
              <a:t>Vanilla VAEs capture cellular heterogeneity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BA94F-965D-499D-A4A2-FE0A570A7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/>
              <a:t>Exploring the latent space </a:t>
            </a:r>
            <a:r>
              <a:rPr lang="en-SG" b="1"/>
              <a:t>z</a:t>
            </a:r>
            <a:r>
              <a:rPr lang="en-SG"/>
              <a:t> - PCA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D12C2-6C9A-4298-8B8F-A02B63FFA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1625616"/>
            <a:ext cx="10271760" cy="51174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0B7DCD-0543-44D1-9E9E-C079E59826C7}"/>
              </a:ext>
            </a:extLst>
          </p:cNvPr>
          <p:cNvSpPr txBox="1"/>
          <p:nvPr/>
        </p:nvSpPr>
        <p:spPr>
          <a:xfrm>
            <a:off x="7140275" y="1425561"/>
            <a:ext cx="257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Ground truth labels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30B53-3683-4F08-A109-9068DC9D486A}"/>
              </a:ext>
            </a:extLst>
          </p:cNvPr>
          <p:cNvSpPr txBox="1"/>
          <p:nvPr/>
        </p:nvSpPr>
        <p:spPr>
          <a:xfrm>
            <a:off x="2481245" y="1425561"/>
            <a:ext cx="196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Leiden clusters</a:t>
            </a:r>
          </a:p>
        </p:txBody>
      </p:sp>
    </p:spTree>
    <p:extLst>
      <p:ext uri="{BB962C8B-B14F-4D97-AF65-F5344CB8AC3E}">
        <p14:creationId xmlns:p14="http://schemas.microsoft.com/office/powerpoint/2010/main" val="2465755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A624FA4115494DAB459434B2D9EC4B" ma:contentTypeVersion="9" ma:contentTypeDescription="Create a new document." ma:contentTypeScope="" ma:versionID="c7905f9ecd7ef6440c76e56f7637f442">
  <xsd:schema xmlns:xsd="http://www.w3.org/2001/XMLSchema" xmlns:xs="http://www.w3.org/2001/XMLSchema" xmlns:p="http://schemas.microsoft.com/office/2006/metadata/properties" xmlns:ns3="9f9279d7-93e6-4e32-a722-6056d8cfd9f3" xmlns:ns4="4c1afdec-06f7-4ca4-94df-6625f4588d3b" targetNamespace="http://schemas.microsoft.com/office/2006/metadata/properties" ma:root="true" ma:fieldsID="b850996366822278f987b5da1b531497" ns3:_="" ns4:_="">
    <xsd:import namespace="9f9279d7-93e6-4e32-a722-6056d8cfd9f3"/>
    <xsd:import namespace="4c1afdec-06f7-4ca4-94df-6625f4588d3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9279d7-93e6-4e32-a722-6056d8cfd9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1afdec-06f7-4ca4-94df-6625f4588d3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800271-AAF0-4D92-89C0-E6692187BB0E}">
  <ds:schemaRefs>
    <ds:schemaRef ds:uri="http://purl.org/dc/terms/"/>
    <ds:schemaRef ds:uri="http://schemas.openxmlformats.org/package/2006/metadata/core-properties"/>
    <ds:schemaRef ds:uri="9f9279d7-93e6-4e32-a722-6056d8cfd9f3"/>
    <ds:schemaRef ds:uri="http://purl.org/dc/dcmitype/"/>
    <ds:schemaRef ds:uri="http://schemas.microsoft.com/office/infopath/2007/PartnerControls"/>
    <ds:schemaRef ds:uri="4c1afdec-06f7-4ca4-94df-6625f4588d3b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4CA344F-8A5A-4971-BC58-1358FA1E13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9279d7-93e6-4e32-a722-6056d8cfd9f3"/>
    <ds:schemaRef ds:uri="4c1afdec-06f7-4ca4-94df-6625f4588d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3E3EAA9-D9AA-4FB3-97FF-16AAC8CDE8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823</Words>
  <Application>Microsoft Office PowerPoint</Application>
  <PresentationFormat>Widescreen</PresentationFormat>
  <Paragraphs>161</Paragraphs>
  <Slides>28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CMU Sans Serif</vt:lpstr>
      <vt:lpstr>Office Theme</vt:lpstr>
      <vt:lpstr>PowerPoint Presentation</vt:lpstr>
      <vt:lpstr>ZB4171 Generative models for spatial omics</vt:lpstr>
      <vt:lpstr>Recap</vt:lpstr>
      <vt:lpstr>Recap</vt:lpstr>
      <vt:lpstr>Distributional assumptions on count data</vt:lpstr>
      <vt:lpstr>Variational Autoencoders</vt:lpstr>
      <vt:lpstr>Sampling from the decoder</vt:lpstr>
      <vt:lpstr>VAE - NB vs. ZINB</vt:lpstr>
      <vt:lpstr>Vanilla VAEs capture cellular heterogeneity</vt:lpstr>
      <vt:lpstr>Vanilla VAEs capture cellular heterogeneity</vt:lpstr>
      <vt:lpstr>Conditional VAEs (CVAEs)</vt:lpstr>
      <vt:lpstr>Conditional VAEs (CVAEs)</vt:lpstr>
      <vt:lpstr>CVAE conditioned on spatial neighbors</vt:lpstr>
      <vt:lpstr>CVAE encodes spatial structure  </vt:lpstr>
      <vt:lpstr>CVAE encodes spatial structure  </vt:lpstr>
      <vt:lpstr>CVAE encodes spatial structure  </vt:lpstr>
      <vt:lpstr>CVAE encodes spatial structure </vt:lpstr>
      <vt:lpstr>CVAE encodes spatial structure </vt:lpstr>
      <vt:lpstr>CVAE encodes spatial structure </vt:lpstr>
      <vt:lpstr>CVAE encodes spatial structure </vt:lpstr>
      <vt:lpstr>PowerPoint Presentation</vt:lpstr>
      <vt:lpstr>Finding spatially variable genes</vt:lpstr>
      <vt:lpstr>Finding spatially variable genes</vt:lpstr>
      <vt:lpstr>Finding spatially variable genes</vt:lpstr>
      <vt:lpstr>k controls scale of spatial structure</vt:lpstr>
      <vt:lpstr>k controls scale of spatial structure</vt:lpstr>
      <vt:lpstr>What’s next?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ZB4171 Generative models for spatial omics</dc:title>
  <dc:creator>Joseph lee</dc:creator>
  <cp:lastModifiedBy>Jing Xian, Joseph Lee</cp:lastModifiedBy>
  <cp:revision>2</cp:revision>
  <dcterms:created xsi:type="dcterms:W3CDTF">2021-11-07T14:20:03Z</dcterms:created>
  <dcterms:modified xsi:type="dcterms:W3CDTF">2021-11-08T10:11:33Z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0x01010062A624FA4115494DAB459434B2D9EC4B</vt:lpwstr>
  </property>
</Properties>
</file>